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 id="260"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63" r:id="rId21"/>
    <p:sldId id="279" r:id="rId22"/>
    <p:sldId id="264" r:id="rId23"/>
    <p:sldId id="261" r:id="rId24"/>
    <p:sldId id="262" r:id="rId25"/>
    <p:sldId id="280" r:id="rId26"/>
    <p:sldId id="28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5" autoAdjust="0"/>
    <p:restoredTop sz="94660"/>
  </p:normalViewPr>
  <p:slideViewPr>
    <p:cSldViewPr snapToGrid="0">
      <p:cViewPr varScale="1">
        <p:scale>
          <a:sx n="67" d="100"/>
          <a:sy n="67" d="100"/>
        </p:scale>
        <p:origin x="64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CB779-B3CD-4019-8655-7C33EC6E26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MY"/>
          </a:p>
        </p:txBody>
      </p:sp>
      <p:sp>
        <p:nvSpPr>
          <p:cNvPr id="3" name="Subtitle 2">
            <a:extLst>
              <a:ext uri="{FF2B5EF4-FFF2-40B4-BE49-F238E27FC236}">
                <a16:creationId xmlns:a16="http://schemas.microsoft.com/office/drawing/2014/main" id="{90CEE01F-00C5-4224-841C-C70A6232F0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MY"/>
          </a:p>
        </p:txBody>
      </p:sp>
      <p:sp>
        <p:nvSpPr>
          <p:cNvPr id="4" name="Date Placeholder 3">
            <a:extLst>
              <a:ext uri="{FF2B5EF4-FFF2-40B4-BE49-F238E27FC236}">
                <a16:creationId xmlns:a16="http://schemas.microsoft.com/office/drawing/2014/main" id="{D99DCF5F-4870-411C-9450-2BB69B81BF75}"/>
              </a:ext>
            </a:extLst>
          </p:cNvPr>
          <p:cNvSpPr>
            <a:spLocks noGrp="1"/>
          </p:cNvSpPr>
          <p:nvPr>
            <p:ph type="dt" sz="half" idx="10"/>
          </p:nvPr>
        </p:nvSpPr>
        <p:spPr/>
        <p:txBody>
          <a:bodyPr/>
          <a:lstStyle/>
          <a:p>
            <a:fld id="{3992CCA7-689E-4B6B-98E5-1ED284B039CE}" type="datetimeFigureOut">
              <a:rPr lang="en-MY" smtClean="0"/>
              <a:t>16/10/2020</a:t>
            </a:fld>
            <a:endParaRPr lang="en-MY"/>
          </a:p>
        </p:txBody>
      </p:sp>
      <p:sp>
        <p:nvSpPr>
          <p:cNvPr id="5" name="Footer Placeholder 4">
            <a:extLst>
              <a:ext uri="{FF2B5EF4-FFF2-40B4-BE49-F238E27FC236}">
                <a16:creationId xmlns:a16="http://schemas.microsoft.com/office/drawing/2014/main" id="{D7DCD95C-3533-4421-82BC-7071297ECE74}"/>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9D91665C-4FFD-424A-8384-8AEF178B24B9}"/>
              </a:ext>
            </a:extLst>
          </p:cNvPr>
          <p:cNvSpPr>
            <a:spLocks noGrp="1"/>
          </p:cNvSpPr>
          <p:nvPr>
            <p:ph type="sldNum" sz="quarter" idx="12"/>
          </p:nvPr>
        </p:nvSpPr>
        <p:spPr/>
        <p:txBody>
          <a:bodyPr/>
          <a:lstStyle/>
          <a:p>
            <a:fld id="{B131BA66-CE45-4F04-A88E-A626747F6222}" type="slidenum">
              <a:rPr lang="en-MY" smtClean="0"/>
              <a:t>‹#›</a:t>
            </a:fld>
            <a:endParaRPr lang="en-MY"/>
          </a:p>
        </p:txBody>
      </p:sp>
    </p:spTree>
    <p:extLst>
      <p:ext uri="{BB962C8B-B14F-4D97-AF65-F5344CB8AC3E}">
        <p14:creationId xmlns:p14="http://schemas.microsoft.com/office/powerpoint/2010/main" val="2482310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FF4D5-DF0E-480D-BCB1-807780F9A343}"/>
              </a:ext>
            </a:extLst>
          </p:cNvPr>
          <p:cNvSpPr>
            <a:spLocks noGrp="1"/>
          </p:cNvSpPr>
          <p:nvPr>
            <p:ph type="title"/>
          </p:nvPr>
        </p:nvSpPr>
        <p:spPr/>
        <p:txBody>
          <a:bodyPr/>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2031FC24-C7EB-486E-86D7-A447038195A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635040F8-D2A8-431E-82D7-E06BB735FD8B}"/>
              </a:ext>
            </a:extLst>
          </p:cNvPr>
          <p:cNvSpPr>
            <a:spLocks noGrp="1"/>
          </p:cNvSpPr>
          <p:nvPr>
            <p:ph type="dt" sz="half" idx="10"/>
          </p:nvPr>
        </p:nvSpPr>
        <p:spPr/>
        <p:txBody>
          <a:bodyPr/>
          <a:lstStyle/>
          <a:p>
            <a:fld id="{3992CCA7-689E-4B6B-98E5-1ED284B039CE}" type="datetimeFigureOut">
              <a:rPr lang="en-MY" smtClean="0"/>
              <a:t>16/10/2020</a:t>
            </a:fld>
            <a:endParaRPr lang="en-MY"/>
          </a:p>
        </p:txBody>
      </p:sp>
      <p:sp>
        <p:nvSpPr>
          <p:cNvPr id="5" name="Footer Placeholder 4">
            <a:extLst>
              <a:ext uri="{FF2B5EF4-FFF2-40B4-BE49-F238E27FC236}">
                <a16:creationId xmlns:a16="http://schemas.microsoft.com/office/drawing/2014/main" id="{C7A1B5C4-A8BC-4DA1-9AEE-0D1EB04AFC1F}"/>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A0E00A05-9308-4B9B-98CC-D9F4E71CAB41}"/>
              </a:ext>
            </a:extLst>
          </p:cNvPr>
          <p:cNvSpPr>
            <a:spLocks noGrp="1"/>
          </p:cNvSpPr>
          <p:nvPr>
            <p:ph type="sldNum" sz="quarter" idx="12"/>
          </p:nvPr>
        </p:nvSpPr>
        <p:spPr/>
        <p:txBody>
          <a:bodyPr/>
          <a:lstStyle/>
          <a:p>
            <a:fld id="{B131BA66-CE45-4F04-A88E-A626747F6222}" type="slidenum">
              <a:rPr lang="en-MY" smtClean="0"/>
              <a:t>‹#›</a:t>
            </a:fld>
            <a:endParaRPr lang="en-MY"/>
          </a:p>
        </p:txBody>
      </p:sp>
    </p:spTree>
    <p:extLst>
      <p:ext uri="{BB962C8B-B14F-4D97-AF65-F5344CB8AC3E}">
        <p14:creationId xmlns:p14="http://schemas.microsoft.com/office/powerpoint/2010/main" val="2001905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FE7452-5C18-4369-88B5-7696777FB2A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92E0D0A7-9B8D-438B-B141-EDDBB40D62A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89257B23-7D33-48AA-85A8-AC9110C08C4D}"/>
              </a:ext>
            </a:extLst>
          </p:cNvPr>
          <p:cNvSpPr>
            <a:spLocks noGrp="1"/>
          </p:cNvSpPr>
          <p:nvPr>
            <p:ph type="dt" sz="half" idx="10"/>
          </p:nvPr>
        </p:nvSpPr>
        <p:spPr/>
        <p:txBody>
          <a:bodyPr/>
          <a:lstStyle/>
          <a:p>
            <a:fld id="{3992CCA7-689E-4B6B-98E5-1ED284B039CE}" type="datetimeFigureOut">
              <a:rPr lang="en-MY" smtClean="0"/>
              <a:t>16/10/2020</a:t>
            </a:fld>
            <a:endParaRPr lang="en-MY"/>
          </a:p>
        </p:txBody>
      </p:sp>
      <p:sp>
        <p:nvSpPr>
          <p:cNvPr id="5" name="Footer Placeholder 4">
            <a:extLst>
              <a:ext uri="{FF2B5EF4-FFF2-40B4-BE49-F238E27FC236}">
                <a16:creationId xmlns:a16="http://schemas.microsoft.com/office/drawing/2014/main" id="{3882CF60-E857-4EDC-8FC3-2F4EDF8C0327}"/>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E756C4A2-83D9-423B-9223-E6B47DF214B9}"/>
              </a:ext>
            </a:extLst>
          </p:cNvPr>
          <p:cNvSpPr>
            <a:spLocks noGrp="1"/>
          </p:cNvSpPr>
          <p:nvPr>
            <p:ph type="sldNum" sz="quarter" idx="12"/>
          </p:nvPr>
        </p:nvSpPr>
        <p:spPr/>
        <p:txBody>
          <a:bodyPr/>
          <a:lstStyle/>
          <a:p>
            <a:fld id="{B131BA66-CE45-4F04-A88E-A626747F6222}" type="slidenum">
              <a:rPr lang="en-MY" smtClean="0"/>
              <a:t>‹#›</a:t>
            </a:fld>
            <a:endParaRPr lang="en-MY"/>
          </a:p>
        </p:txBody>
      </p:sp>
    </p:spTree>
    <p:extLst>
      <p:ext uri="{BB962C8B-B14F-4D97-AF65-F5344CB8AC3E}">
        <p14:creationId xmlns:p14="http://schemas.microsoft.com/office/powerpoint/2010/main" val="433809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A26CC-A507-4EF3-917B-3F1B5567CB5E}"/>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9FE6E936-48B1-4D57-A58E-C2FCD22FD9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8A8041A0-FCA6-4389-86E4-77F2FEB33A78}"/>
              </a:ext>
            </a:extLst>
          </p:cNvPr>
          <p:cNvSpPr>
            <a:spLocks noGrp="1"/>
          </p:cNvSpPr>
          <p:nvPr>
            <p:ph type="dt" sz="half" idx="10"/>
          </p:nvPr>
        </p:nvSpPr>
        <p:spPr/>
        <p:txBody>
          <a:bodyPr/>
          <a:lstStyle/>
          <a:p>
            <a:fld id="{3992CCA7-689E-4B6B-98E5-1ED284B039CE}" type="datetimeFigureOut">
              <a:rPr lang="en-MY" smtClean="0"/>
              <a:t>16/10/2020</a:t>
            </a:fld>
            <a:endParaRPr lang="en-MY"/>
          </a:p>
        </p:txBody>
      </p:sp>
      <p:sp>
        <p:nvSpPr>
          <p:cNvPr id="5" name="Footer Placeholder 4">
            <a:extLst>
              <a:ext uri="{FF2B5EF4-FFF2-40B4-BE49-F238E27FC236}">
                <a16:creationId xmlns:a16="http://schemas.microsoft.com/office/drawing/2014/main" id="{6A00123A-D75F-4B24-9E14-C63CB6B4EE74}"/>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285C34D0-8C32-4A1D-B403-83288825DB81}"/>
              </a:ext>
            </a:extLst>
          </p:cNvPr>
          <p:cNvSpPr>
            <a:spLocks noGrp="1"/>
          </p:cNvSpPr>
          <p:nvPr>
            <p:ph type="sldNum" sz="quarter" idx="12"/>
          </p:nvPr>
        </p:nvSpPr>
        <p:spPr/>
        <p:txBody>
          <a:bodyPr/>
          <a:lstStyle/>
          <a:p>
            <a:fld id="{B131BA66-CE45-4F04-A88E-A626747F6222}" type="slidenum">
              <a:rPr lang="en-MY" smtClean="0"/>
              <a:t>‹#›</a:t>
            </a:fld>
            <a:endParaRPr lang="en-MY"/>
          </a:p>
        </p:txBody>
      </p:sp>
    </p:spTree>
    <p:extLst>
      <p:ext uri="{BB962C8B-B14F-4D97-AF65-F5344CB8AC3E}">
        <p14:creationId xmlns:p14="http://schemas.microsoft.com/office/powerpoint/2010/main" val="758599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AE35B-9A52-48A9-A99D-0D01335524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MY"/>
          </a:p>
        </p:txBody>
      </p:sp>
      <p:sp>
        <p:nvSpPr>
          <p:cNvPr id="3" name="Text Placeholder 2">
            <a:extLst>
              <a:ext uri="{FF2B5EF4-FFF2-40B4-BE49-F238E27FC236}">
                <a16:creationId xmlns:a16="http://schemas.microsoft.com/office/drawing/2014/main" id="{FC61296F-ECDD-4FEC-99C8-7E510F9912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CA10865-FED3-488E-8013-B27E0E3BEFD6}"/>
              </a:ext>
            </a:extLst>
          </p:cNvPr>
          <p:cNvSpPr>
            <a:spLocks noGrp="1"/>
          </p:cNvSpPr>
          <p:nvPr>
            <p:ph type="dt" sz="half" idx="10"/>
          </p:nvPr>
        </p:nvSpPr>
        <p:spPr/>
        <p:txBody>
          <a:bodyPr/>
          <a:lstStyle/>
          <a:p>
            <a:fld id="{3992CCA7-689E-4B6B-98E5-1ED284B039CE}" type="datetimeFigureOut">
              <a:rPr lang="en-MY" smtClean="0"/>
              <a:t>16/10/2020</a:t>
            </a:fld>
            <a:endParaRPr lang="en-MY"/>
          </a:p>
        </p:txBody>
      </p:sp>
      <p:sp>
        <p:nvSpPr>
          <p:cNvPr id="5" name="Footer Placeholder 4">
            <a:extLst>
              <a:ext uri="{FF2B5EF4-FFF2-40B4-BE49-F238E27FC236}">
                <a16:creationId xmlns:a16="http://schemas.microsoft.com/office/drawing/2014/main" id="{382F013A-1FD9-4D70-9318-5F316CA4F596}"/>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56EDFF3A-1F72-4B0A-AAEE-FBA71F3F89B8}"/>
              </a:ext>
            </a:extLst>
          </p:cNvPr>
          <p:cNvSpPr>
            <a:spLocks noGrp="1"/>
          </p:cNvSpPr>
          <p:nvPr>
            <p:ph type="sldNum" sz="quarter" idx="12"/>
          </p:nvPr>
        </p:nvSpPr>
        <p:spPr/>
        <p:txBody>
          <a:bodyPr/>
          <a:lstStyle/>
          <a:p>
            <a:fld id="{B131BA66-CE45-4F04-A88E-A626747F6222}" type="slidenum">
              <a:rPr lang="en-MY" smtClean="0"/>
              <a:t>‹#›</a:t>
            </a:fld>
            <a:endParaRPr lang="en-MY"/>
          </a:p>
        </p:txBody>
      </p:sp>
    </p:spTree>
    <p:extLst>
      <p:ext uri="{BB962C8B-B14F-4D97-AF65-F5344CB8AC3E}">
        <p14:creationId xmlns:p14="http://schemas.microsoft.com/office/powerpoint/2010/main" val="1450569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51EC7-7A6C-4870-ACCF-BB79AFF7C119}"/>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B4282D45-D6FE-4221-8627-65F3C7849F0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Content Placeholder 3">
            <a:extLst>
              <a:ext uri="{FF2B5EF4-FFF2-40B4-BE49-F238E27FC236}">
                <a16:creationId xmlns:a16="http://schemas.microsoft.com/office/drawing/2014/main" id="{CFB5E247-5381-487E-A246-334C124DBC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Date Placeholder 4">
            <a:extLst>
              <a:ext uri="{FF2B5EF4-FFF2-40B4-BE49-F238E27FC236}">
                <a16:creationId xmlns:a16="http://schemas.microsoft.com/office/drawing/2014/main" id="{5F003EDC-5A81-454C-9D43-951EDDFC2F2B}"/>
              </a:ext>
            </a:extLst>
          </p:cNvPr>
          <p:cNvSpPr>
            <a:spLocks noGrp="1"/>
          </p:cNvSpPr>
          <p:nvPr>
            <p:ph type="dt" sz="half" idx="10"/>
          </p:nvPr>
        </p:nvSpPr>
        <p:spPr/>
        <p:txBody>
          <a:bodyPr/>
          <a:lstStyle/>
          <a:p>
            <a:fld id="{3992CCA7-689E-4B6B-98E5-1ED284B039CE}" type="datetimeFigureOut">
              <a:rPr lang="en-MY" smtClean="0"/>
              <a:t>16/10/2020</a:t>
            </a:fld>
            <a:endParaRPr lang="en-MY"/>
          </a:p>
        </p:txBody>
      </p:sp>
      <p:sp>
        <p:nvSpPr>
          <p:cNvPr id="6" name="Footer Placeholder 5">
            <a:extLst>
              <a:ext uri="{FF2B5EF4-FFF2-40B4-BE49-F238E27FC236}">
                <a16:creationId xmlns:a16="http://schemas.microsoft.com/office/drawing/2014/main" id="{E8C5B04D-47D2-4D9B-81DF-17C340BB0D90}"/>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C9641BA6-BB8F-4032-8863-3F4FE0BF6420}"/>
              </a:ext>
            </a:extLst>
          </p:cNvPr>
          <p:cNvSpPr>
            <a:spLocks noGrp="1"/>
          </p:cNvSpPr>
          <p:nvPr>
            <p:ph type="sldNum" sz="quarter" idx="12"/>
          </p:nvPr>
        </p:nvSpPr>
        <p:spPr/>
        <p:txBody>
          <a:bodyPr/>
          <a:lstStyle/>
          <a:p>
            <a:fld id="{B131BA66-CE45-4F04-A88E-A626747F6222}" type="slidenum">
              <a:rPr lang="en-MY" smtClean="0"/>
              <a:t>‹#›</a:t>
            </a:fld>
            <a:endParaRPr lang="en-MY"/>
          </a:p>
        </p:txBody>
      </p:sp>
    </p:spTree>
    <p:extLst>
      <p:ext uri="{BB962C8B-B14F-4D97-AF65-F5344CB8AC3E}">
        <p14:creationId xmlns:p14="http://schemas.microsoft.com/office/powerpoint/2010/main" val="4000764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9D677-360A-4E71-A508-6333A5F4D41E}"/>
              </a:ext>
            </a:extLst>
          </p:cNvPr>
          <p:cNvSpPr>
            <a:spLocks noGrp="1"/>
          </p:cNvSpPr>
          <p:nvPr>
            <p:ph type="title"/>
          </p:nvPr>
        </p:nvSpPr>
        <p:spPr>
          <a:xfrm>
            <a:off x="839788" y="365125"/>
            <a:ext cx="10515600" cy="1325563"/>
          </a:xfrm>
        </p:spPr>
        <p:txBody>
          <a:bodyPr/>
          <a:lstStyle/>
          <a:p>
            <a:r>
              <a:rPr lang="en-US"/>
              <a:t>Click to edit Master title style</a:t>
            </a:r>
            <a:endParaRPr lang="en-MY"/>
          </a:p>
        </p:txBody>
      </p:sp>
      <p:sp>
        <p:nvSpPr>
          <p:cNvPr id="3" name="Text Placeholder 2">
            <a:extLst>
              <a:ext uri="{FF2B5EF4-FFF2-40B4-BE49-F238E27FC236}">
                <a16:creationId xmlns:a16="http://schemas.microsoft.com/office/drawing/2014/main" id="{7012310D-531B-41E5-A9F5-3093F9C036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6E4A87C-A082-4C97-B4BC-8814972AAB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Text Placeholder 4">
            <a:extLst>
              <a:ext uri="{FF2B5EF4-FFF2-40B4-BE49-F238E27FC236}">
                <a16:creationId xmlns:a16="http://schemas.microsoft.com/office/drawing/2014/main" id="{7EAE70A2-79AC-4706-BFB1-49CC0CAABE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503E4A6-6A85-410B-9A69-2864575787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7" name="Date Placeholder 6">
            <a:extLst>
              <a:ext uri="{FF2B5EF4-FFF2-40B4-BE49-F238E27FC236}">
                <a16:creationId xmlns:a16="http://schemas.microsoft.com/office/drawing/2014/main" id="{B8285B3B-8705-4EB1-BD04-D04DFC8B8F44}"/>
              </a:ext>
            </a:extLst>
          </p:cNvPr>
          <p:cNvSpPr>
            <a:spLocks noGrp="1"/>
          </p:cNvSpPr>
          <p:nvPr>
            <p:ph type="dt" sz="half" idx="10"/>
          </p:nvPr>
        </p:nvSpPr>
        <p:spPr/>
        <p:txBody>
          <a:bodyPr/>
          <a:lstStyle/>
          <a:p>
            <a:fld id="{3992CCA7-689E-4B6B-98E5-1ED284B039CE}" type="datetimeFigureOut">
              <a:rPr lang="en-MY" smtClean="0"/>
              <a:t>16/10/2020</a:t>
            </a:fld>
            <a:endParaRPr lang="en-MY"/>
          </a:p>
        </p:txBody>
      </p:sp>
      <p:sp>
        <p:nvSpPr>
          <p:cNvPr id="8" name="Footer Placeholder 7">
            <a:extLst>
              <a:ext uri="{FF2B5EF4-FFF2-40B4-BE49-F238E27FC236}">
                <a16:creationId xmlns:a16="http://schemas.microsoft.com/office/drawing/2014/main" id="{F2C6EF29-395B-4A1E-891E-38DC37147D3C}"/>
              </a:ext>
            </a:extLst>
          </p:cNvPr>
          <p:cNvSpPr>
            <a:spLocks noGrp="1"/>
          </p:cNvSpPr>
          <p:nvPr>
            <p:ph type="ftr" sz="quarter" idx="11"/>
          </p:nvPr>
        </p:nvSpPr>
        <p:spPr/>
        <p:txBody>
          <a:bodyPr/>
          <a:lstStyle/>
          <a:p>
            <a:endParaRPr lang="en-MY"/>
          </a:p>
        </p:txBody>
      </p:sp>
      <p:sp>
        <p:nvSpPr>
          <p:cNvPr id="9" name="Slide Number Placeholder 8">
            <a:extLst>
              <a:ext uri="{FF2B5EF4-FFF2-40B4-BE49-F238E27FC236}">
                <a16:creationId xmlns:a16="http://schemas.microsoft.com/office/drawing/2014/main" id="{A2770205-D709-4EDC-BB0B-E48310BCEE23}"/>
              </a:ext>
            </a:extLst>
          </p:cNvPr>
          <p:cNvSpPr>
            <a:spLocks noGrp="1"/>
          </p:cNvSpPr>
          <p:nvPr>
            <p:ph type="sldNum" sz="quarter" idx="12"/>
          </p:nvPr>
        </p:nvSpPr>
        <p:spPr/>
        <p:txBody>
          <a:bodyPr/>
          <a:lstStyle/>
          <a:p>
            <a:fld id="{B131BA66-CE45-4F04-A88E-A626747F6222}" type="slidenum">
              <a:rPr lang="en-MY" smtClean="0"/>
              <a:t>‹#›</a:t>
            </a:fld>
            <a:endParaRPr lang="en-MY"/>
          </a:p>
        </p:txBody>
      </p:sp>
    </p:spTree>
    <p:extLst>
      <p:ext uri="{BB962C8B-B14F-4D97-AF65-F5344CB8AC3E}">
        <p14:creationId xmlns:p14="http://schemas.microsoft.com/office/powerpoint/2010/main" val="1611423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11E96-5077-4DA4-8CD2-4A66C947D031}"/>
              </a:ext>
            </a:extLst>
          </p:cNvPr>
          <p:cNvSpPr>
            <a:spLocks noGrp="1"/>
          </p:cNvSpPr>
          <p:nvPr>
            <p:ph type="title"/>
          </p:nvPr>
        </p:nvSpPr>
        <p:spPr/>
        <p:txBody>
          <a:bodyPr/>
          <a:lstStyle/>
          <a:p>
            <a:r>
              <a:rPr lang="en-US"/>
              <a:t>Click to edit Master title style</a:t>
            </a:r>
            <a:endParaRPr lang="en-MY"/>
          </a:p>
        </p:txBody>
      </p:sp>
      <p:sp>
        <p:nvSpPr>
          <p:cNvPr id="3" name="Date Placeholder 2">
            <a:extLst>
              <a:ext uri="{FF2B5EF4-FFF2-40B4-BE49-F238E27FC236}">
                <a16:creationId xmlns:a16="http://schemas.microsoft.com/office/drawing/2014/main" id="{B60FA4E8-3A79-4190-B939-017FF511EF78}"/>
              </a:ext>
            </a:extLst>
          </p:cNvPr>
          <p:cNvSpPr>
            <a:spLocks noGrp="1"/>
          </p:cNvSpPr>
          <p:nvPr>
            <p:ph type="dt" sz="half" idx="10"/>
          </p:nvPr>
        </p:nvSpPr>
        <p:spPr/>
        <p:txBody>
          <a:bodyPr/>
          <a:lstStyle/>
          <a:p>
            <a:fld id="{3992CCA7-689E-4B6B-98E5-1ED284B039CE}" type="datetimeFigureOut">
              <a:rPr lang="en-MY" smtClean="0"/>
              <a:t>16/10/2020</a:t>
            </a:fld>
            <a:endParaRPr lang="en-MY"/>
          </a:p>
        </p:txBody>
      </p:sp>
      <p:sp>
        <p:nvSpPr>
          <p:cNvPr id="4" name="Footer Placeholder 3">
            <a:extLst>
              <a:ext uri="{FF2B5EF4-FFF2-40B4-BE49-F238E27FC236}">
                <a16:creationId xmlns:a16="http://schemas.microsoft.com/office/drawing/2014/main" id="{C69A5688-D50E-48FF-A4BF-541266FF7666}"/>
              </a:ext>
            </a:extLst>
          </p:cNvPr>
          <p:cNvSpPr>
            <a:spLocks noGrp="1"/>
          </p:cNvSpPr>
          <p:nvPr>
            <p:ph type="ftr" sz="quarter" idx="11"/>
          </p:nvPr>
        </p:nvSpPr>
        <p:spPr/>
        <p:txBody>
          <a:bodyPr/>
          <a:lstStyle/>
          <a:p>
            <a:endParaRPr lang="en-MY"/>
          </a:p>
        </p:txBody>
      </p:sp>
      <p:sp>
        <p:nvSpPr>
          <p:cNvPr id="5" name="Slide Number Placeholder 4">
            <a:extLst>
              <a:ext uri="{FF2B5EF4-FFF2-40B4-BE49-F238E27FC236}">
                <a16:creationId xmlns:a16="http://schemas.microsoft.com/office/drawing/2014/main" id="{66F59A26-055C-4F10-8EA9-008D2CAE5794}"/>
              </a:ext>
            </a:extLst>
          </p:cNvPr>
          <p:cNvSpPr>
            <a:spLocks noGrp="1"/>
          </p:cNvSpPr>
          <p:nvPr>
            <p:ph type="sldNum" sz="quarter" idx="12"/>
          </p:nvPr>
        </p:nvSpPr>
        <p:spPr/>
        <p:txBody>
          <a:bodyPr/>
          <a:lstStyle/>
          <a:p>
            <a:fld id="{B131BA66-CE45-4F04-A88E-A626747F6222}" type="slidenum">
              <a:rPr lang="en-MY" smtClean="0"/>
              <a:t>‹#›</a:t>
            </a:fld>
            <a:endParaRPr lang="en-MY"/>
          </a:p>
        </p:txBody>
      </p:sp>
    </p:spTree>
    <p:extLst>
      <p:ext uri="{BB962C8B-B14F-4D97-AF65-F5344CB8AC3E}">
        <p14:creationId xmlns:p14="http://schemas.microsoft.com/office/powerpoint/2010/main" val="3629008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046B84-950C-4905-8CF9-A3921204F6D6}"/>
              </a:ext>
            </a:extLst>
          </p:cNvPr>
          <p:cNvSpPr>
            <a:spLocks noGrp="1"/>
          </p:cNvSpPr>
          <p:nvPr>
            <p:ph type="dt" sz="half" idx="10"/>
          </p:nvPr>
        </p:nvSpPr>
        <p:spPr/>
        <p:txBody>
          <a:bodyPr/>
          <a:lstStyle/>
          <a:p>
            <a:fld id="{3992CCA7-689E-4B6B-98E5-1ED284B039CE}" type="datetimeFigureOut">
              <a:rPr lang="en-MY" smtClean="0"/>
              <a:t>16/10/2020</a:t>
            </a:fld>
            <a:endParaRPr lang="en-MY"/>
          </a:p>
        </p:txBody>
      </p:sp>
      <p:sp>
        <p:nvSpPr>
          <p:cNvPr id="3" name="Footer Placeholder 2">
            <a:extLst>
              <a:ext uri="{FF2B5EF4-FFF2-40B4-BE49-F238E27FC236}">
                <a16:creationId xmlns:a16="http://schemas.microsoft.com/office/drawing/2014/main" id="{824ABCAF-B186-4058-8C87-F80ABA5E5889}"/>
              </a:ext>
            </a:extLst>
          </p:cNvPr>
          <p:cNvSpPr>
            <a:spLocks noGrp="1"/>
          </p:cNvSpPr>
          <p:nvPr>
            <p:ph type="ftr" sz="quarter" idx="11"/>
          </p:nvPr>
        </p:nvSpPr>
        <p:spPr/>
        <p:txBody>
          <a:bodyPr/>
          <a:lstStyle/>
          <a:p>
            <a:endParaRPr lang="en-MY"/>
          </a:p>
        </p:txBody>
      </p:sp>
      <p:sp>
        <p:nvSpPr>
          <p:cNvPr id="4" name="Slide Number Placeholder 3">
            <a:extLst>
              <a:ext uri="{FF2B5EF4-FFF2-40B4-BE49-F238E27FC236}">
                <a16:creationId xmlns:a16="http://schemas.microsoft.com/office/drawing/2014/main" id="{23CE379B-D967-4E3D-8DCC-CB3176FC1CF7}"/>
              </a:ext>
            </a:extLst>
          </p:cNvPr>
          <p:cNvSpPr>
            <a:spLocks noGrp="1"/>
          </p:cNvSpPr>
          <p:nvPr>
            <p:ph type="sldNum" sz="quarter" idx="12"/>
          </p:nvPr>
        </p:nvSpPr>
        <p:spPr/>
        <p:txBody>
          <a:bodyPr/>
          <a:lstStyle/>
          <a:p>
            <a:fld id="{B131BA66-CE45-4F04-A88E-A626747F6222}" type="slidenum">
              <a:rPr lang="en-MY" smtClean="0"/>
              <a:t>‹#›</a:t>
            </a:fld>
            <a:endParaRPr lang="en-MY"/>
          </a:p>
        </p:txBody>
      </p:sp>
    </p:spTree>
    <p:extLst>
      <p:ext uri="{BB962C8B-B14F-4D97-AF65-F5344CB8AC3E}">
        <p14:creationId xmlns:p14="http://schemas.microsoft.com/office/powerpoint/2010/main" val="1253457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202BC-40D3-4F15-8CC1-92171BF908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Content Placeholder 2">
            <a:extLst>
              <a:ext uri="{FF2B5EF4-FFF2-40B4-BE49-F238E27FC236}">
                <a16:creationId xmlns:a16="http://schemas.microsoft.com/office/drawing/2014/main" id="{CE0B4BB0-7B67-4A56-9FFF-947F2CE8A7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Text Placeholder 3">
            <a:extLst>
              <a:ext uri="{FF2B5EF4-FFF2-40B4-BE49-F238E27FC236}">
                <a16:creationId xmlns:a16="http://schemas.microsoft.com/office/drawing/2014/main" id="{AA9B1C48-D171-4436-B540-8F0CF3A1FD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BEE089-268E-4E7B-99DF-A722537E349B}"/>
              </a:ext>
            </a:extLst>
          </p:cNvPr>
          <p:cNvSpPr>
            <a:spLocks noGrp="1"/>
          </p:cNvSpPr>
          <p:nvPr>
            <p:ph type="dt" sz="half" idx="10"/>
          </p:nvPr>
        </p:nvSpPr>
        <p:spPr/>
        <p:txBody>
          <a:bodyPr/>
          <a:lstStyle/>
          <a:p>
            <a:fld id="{3992CCA7-689E-4B6B-98E5-1ED284B039CE}" type="datetimeFigureOut">
              <a:rPr lang="en-MY" smtClean="0"/>
              <a:t>16/10/2020</a:t>
            </a:fld>
            <a:endParaRPr lang="en-MY"/>
          </a:p>
        </p:txBody>
      </p:sp>
      <p:sp>
        <p:nvSpPr>
          <p:cNvPr id="6" name="Footer Placeholder 5">
            <a:extLst>
              <a:ext uri="{FF2B5EF4-FFF2-40B4-BE49-F238E27FC236}">
                <a16:creationId xmlns:a16="http://schemas.microsoft.com/office/drawing/2014/main" id="{17EA89DF-0E12-45CD-BB5F-938ED31F8044}"/>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657746F8-89E8-4008-9024-30116094D1DA}"/>
              </a:ext>
            </a:extLst>
          </p:cNvPr>
          <p:cNvSpPr>
            <a:spLocks noGrp="1"/>
          </p:cNvSpPr>
          <p:nvPr>
            <p:ph type="sldNum" sz="quarter" idx="12"/>
          </p:nvPr>
        </p:nvSpPr>
        <p:spPr/>
        <p:txBody>
          <a:bodyPr/>
          <a:lstStyle/>
          <a:p>
            <a:fld id="{B131BA66-CE45-4F04-A88E-A626747F6222}" type="slidenum">
              <a:rPr lang="en-MY" smtClean="0"/>
              <a:t>‹#›</a:t>
            </a:fld>
            <a:endParaRPr lang="en-MY"/>
          </a:p>
        </p:txBody>
      </p:sp>
    </p:spTree>
    <p:extLst>
      <p:ext uri="{BB962C8B-B14F-4D97-AF65-F5344CB8AC3E}">
        <p14:creationId xmlns:p14="http://schemas.microsoft.com/office/powerpoint/2010/main" val="2731984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87F03-6FA6-4738-8FC2-6F2993118A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Picture Placeholder 2">
            <a:extLst>
              <a:ext uri="{FF2B5EF4-FFF2-40B4-BE49-F238E27FC236}">
                <a16:creationId xmlns:a16="http://schemas.microsoft.com/office/drawing/2014/main" id="{BFC77E9D-3E27-4127-BF1C-10B0CB197B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a:extLst>
              <a:ext uri="{FF2B5EF4-FFF2-40B4-BE49-F238E27FC236}">
                <a16:creationId xmlns:a16="http://schemas.microsoft.com/office/drawing/2014/main" id="{355CF12C-7233-4B4A-AB6B-0D9276431F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62D6E4-2EB2-470F-8B98-9314A42D3E98}"/>
              </a:ext>
            </a:extLst>
          </p:cNvPr>
          <p:cNvSpPr>
            <a:spLocks noGrp="1"/>
          </p:cNvSpPr>
          <p:nvPr>
            <p:ph type="dt" sz="half" idx="10"/>
          </p:nvPr>
        </p:nvSpPr>
        <p:spPr/>
        <p:txBody>
          <a:bodyPr/>
          <a:lstStyle/>
          <a:p>
            <a:fld id="{3992CCA7-689E-4B6B-98E5-1ED284B039CE}" type="datetimeFigureOut">
              <a:rPr lang="en-MY" smtClean="0"/>
              <a:t>16/10/2020</a:t>
            </a:fld>
            <a:endParaRPr lang="en-MY"/>
          </a:p>
        </p:txBody>
      </p:sp>
      <p:sp>
        <p:nvSpPr>
          <p:cNvPr id="6" name="Footer Placeholder 5">
            <a:extLst>
              <a:ext uri="{FF2B5EF4-FFF2-40B4-BE49-F238E27FC236}">
                <a16:creationId xmlns:a16="http://schemas.microsoft.com/office/drawing/2014/main" id="{C7A68F9B-5F86-477E-812E-D7BFF2AD33B5}"/>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64D732CC-B76A-40BE-BDD6-CBE87E4910F0}"/>
              </a:ext>
            </a:extLst>
          </p:cNvPr>
          <p:cNvSpPr>
            <a:spLocks noGrp="1"/>
          </p:cNvSpPr>
          <p:nvPr>
            <p:ph type="sldNum" sz="quarter" idx="12"/>
          </p:nvPr>
        </p:nvSpPr>
        <p:spPr/>
        <p:txBody>
          <a:bodyPr/>
          <a:lstStyle/>
          <a:p>
            <a:fld id="{B131BA66-CE45-4F04-A88E-A626747F6222}" type="slidenum">
              <a:rPr lang="en-MY" smtClean="0"/>
              <a:t>‹#›</a:t>
            </a:fld>
            <a:endParaRPr lang="en-MY"/>
          </a:p>
        </p:txBody>
      </p:sp>
    </p:spTree>
    <p:extLst>
      <p:ext uri="{BB962C8B-B14F-4D97-AF65-F5344CB8AC3E}">
        <p14:creationId xmlns:p14="http://schemas.microsoft.com/office/powerpoint/2010/main" val="1353303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FBACAA-BCFB-408F-9F9F-7C8831AFA2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MY"/>
          </a:p>
        </p:txBody>
      </p:sp>
      <p:sp>
        <p:nvSpPr>
          <p:cNvPr id="3" name="Text Placeholder 2">
            <a:extLst>
              <a:ext uri="{FF2B5EF4-FFF2-40B4-BE49-F238E27FC236}">
                <a16:creationId xmlns:a16="http://schemas.microsoft.com/office/drawing/2014/main" id="{17A03049-B29D-4D94-ABB5-CDEC5F3B05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96440219-42DD-4D7E-A668-D8199FFF66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92CCA7-689E-4B6B-98E5-1ED284B039CE}" type="datetimeFigureOut">
              <a:rPr lang="en-MY" smtClean="0"/>
              <a:t>16/10/2020</a:t>
            </a:fld>
            <a:endParaRPr lang="en-MY"/>
          </a:p>
        </p:txBody>
      </p:sp>
      <p:sp>
        <p:nvSpPr>
          <p:cNvPr id="5" name="Footer Placeholder 4">
            <a:extLst>
              <a:ext uri="{FF2B5EF4-FFF2-40B4-BE49-F238E27FC236}">
                <a16:creationId xmlns:a16="http://schemas.microsoft.com/office/drawing/2014/main" id="{FDA15AD2-7562-4EFA-9678-196B2B4C3B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a:extLst>
              <a:ext uri="{FF2B5EF4-FFF2-40B4-BE49-F238E27FC236}">
                <a16:creationId xmlns:a16="http://schemas.microsoft.com/office/drawing/2014/main" id="{896B2C78-DFEC-4BFA-826E-87C6986D37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31BA66-CE45-4F04-A88E-A626747F6222}" type="slidenum">
              <a:rPr lang="en-MY" smtClean="0"/>
              <a:t>‹#›</a:t>
            </a:fld>
            <a:endParaRPr lang="en-MY"/>
          </a:p>
        </p:txBody>
      </p:sp>
    </p:spTree>
    <p:extLst>
      <p:ext uri="{BB962C8B-B14F-4D97-AF65-F5344CB8AC3E}">
        <p14:creationId xmlns:p14="http://schemas.microsoft.com/office/powerpoint/2010/main" val="12197939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9E3A0-A6AE-4377-8566-698FE08811ED}"/>
              </a:ext>
            </a:extLst>
          </p:cNvPr>
          <p:cNvSpPr>
            <a:spLocks noGrp="1"/>
          </p:cNvSpPr>
          <p:nvPr>
            <p:ph type="ctrTitle"/>
          </p:nvPr>
        </p:nvSpPr>
        <p:spPr>
          <a:xfrm>
            <a:off x="1524000" y="571311"/>
            <a:ext cx="9144000" cy="2652335"/>
          </a:xfrm>
        </p:spPr>
        <p:txBody>
          <a:bodyPr/>
          <a:lstStyle/>
          <a:p>
            <a:r>
              <a:rPr lang="en-MY" b="1" dirty="0">
                <a:solidFill>
                  <a:srgbClr val="FF0000"/>
                </a:solidFill>
              </a:rPr>
              <a:t>TEACHING</a:t>
            </a:r>
            <a:r>
              <a:rPr lang="en-MY" b="1" dirty="0"/>
              <a:t> </a:t>
            </a:r>
            <a:r>
              <a:rPr lang="en-MY" b="1" dirty="0">
                <a:solidFill>
                  <a:schemeClr val="accent1"/>
                </a:solidFill>
              </a:rPr>
              <a:t>AND</a:t>
            </a:r>
            <a:r>
              <a:rPr lang="en-MY" b="1" dirty="0"/>
              <a:t> </a:t>
            </a:r>
            <a:r>
              <a:rPr lang="en-MY" b="1" dirty="0">
                <a:solidFill>
                  <a:srgbClr val="CC0000"/>
                </a:solidFill>
              </a:rPr>
              <a:t>LEARNING</a:t>
            </a:r>
            <a:r>
              <a:rPr lang="en-MY" b="1" dirty="0"/>
              <a:t> </a:t>
            </a:r>
            <a:r>
              <a:rPr lang="en-MY" b="1" dirty="0">
                <a:solidFill>
                  <a:srgbClr val="00B050"/>
                </a:solidFill>
              </a:rPr>
              <a:t>BASED</a:t>
            </a:r>
            <a:r>
              <a:rPr lang="en-MY" b="1" dirty="0"/>
              <a:t> </a:t>
            </a:r>
            <a:r>
              <a:rPr lang="en-MY" b="1" dirty="0">
                <a:solidFill>
                  <a:srgbClr val="7030A0"/>
                </a:solidFill>
              </a:rPr>
              <a:t>ON</a:t>
            </a:r>
            <a:r>
              <a:rPr lang="en-MY" b="1" dirty="0"/>
              <a:t> </a:t>
            </a:r>
            <a:r>
              <a:rPr lang="en-MY" b="1" dirty="0">
                <a:solidFill>
                  <a:srgbClr val="002060"/>
                </a:solidFill>
              </a:rPr>
              <a:t>NEUROSCIENCE</a:t>
            </a:r>
          </a:p>
        </p:txBody>
      </p:sp>
      <p:sp>
        <p:nvSpPr>
          <p:cNvPr id="3" name="Subtitle 2">
            <a:extLst>
              <a:ext uri="{FF2B5EF4-FFF2-40B4-BE49-F238E27FC236}">
                <a16:creationId xmlns:a16="http://schemas.microsoft.com/office/drawing/2014/main" id="{0EB2D92E-A1EE-41AB-819D-FBB72203E397}"/>
              </a:ext>
            </a:extLst>
          </p:cNvPr>
          <p:cNvSpPr>
            <a:spLocks noGrp="1"/>
          </p:cNvSpPr>
          <p:nvPr>
            <p:ph type="subTitle" idx="1"/>
          </p:nvPr>
        </p:nvSpPr>
        <p:spPr>
          <a:xfrm>
            <a:off x="1524000" y="3967566"/>
            <a:ext cx="9144000" cy="1906292"/>
          </a:xfrm>
        </p:spPr>
        <p:txBody>
          <a:bodyPr>
            <a:normAutofit/>
          </a:bodyPr>
          <a:lstStyle/>
          <a:p>
            <a:r>
              <a:rPr lang="en-MY" sz="3200" b="1" dirty="0">
                <a:solidFill>
                  <a:srgbClr val="FF0000"/>
                </a:solidFill>
              </a:rPr>
              <a:t>DR ABD RAZAK ZAKARIA</a:t>
            </a:r>
          </a:p>
          <a:p>
            <a:r>
              <a:rPr lang="en-MY" dirty="0"/>
              <a:t>EDUCATIONAL FOUNDATIONS AND HUMANITIES</a:t>
            </a:r>
          </a:p>
          <a:p>
            <a:r>
              <a:rPr lang="en-MY" dirty="0"/>
              <a:t>FACULTY OF EDUCATION, UNIVERSITY OF MALAYA</a:t>
            </a:r>
          </a:p>
          <a:p>
            <a:r>
              <a:rPr lang="en-MY" dirty="0"/>
              <a:t>MALAYSIA</a:t>
            </a:r>
          </a:p>
          <a:p>
            <a:endParaRPr lang="en-MY" dirty="0"/>
          </a:p>
          <a:p>
            <a:endParaRPr lang="en-MY" dirty="0"/>
          </a:p>
        </p:txBody>
      </p:sp>
    </p:spTree>
    <p:extLst>
      <p:ext uri="{BB962C8B-B14F-4D97-AF65-F5344CB8AC3E}">
        <p14:creationId xmlns:p14="http://schemas.microsoft.com/office/powerpoint/2010/main" val="2747362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68C0F1E-7D9D-441A-BCBD-00BB10F5E336}"/>
              </a:ext>
            </a:extLst>
          </p:cNvPr>
          <p:cNvPicPr>
            <a:picLocks noChangeAspect="1"/>
          </p:cNvPicPr>
          <p:nvPr/>
        </p:nvPicPr>
        <p:blipFill rotWithShape="1">
          <a:blip r:embed="rId2"/>
          <a:srcRect l="18515" t="27976" r="36641" b="16071"/>
          <a:stretch/>
        </p:blipFill>
        <p:spPr>
          <a:xfrm>
            <a:off x="266700" y="381000"/>
            <a:ext cx="11639550" cy="6400800"/>
          </a:xfrm>
          <a:prstGeom prst="rect">
            <a:avLst/>
          </a:prstGeom>
        </p:spPr>
      </p:pic>
    </p:spTree>
    <p:extLst>
      <p:ext uri="{BB962C8B-B14F-4D97-AF65-F5344CB8AC3E}">
        <p14:creationId xmlns:p14="http://schemas.microsoft.com/office/powerpoint/2010/main" val="780705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7888457-CBD4-4188-ABA2-7B4EEB5381C8}"/>
              </a:ext>
            </a:extLst>
          </p:cNvPr>
          <p:cNvPicPr>
            <a:picLocks noChangeAspect="1"/>
          </p:cNvPicPr>
          <p:nvPr/>
        </p:nvPicPr>
        <p:blipFill rotWithShape="1">
          <a:blip r:embed="rId2"/>
          <a:srcRect l="17500" t="20972" r="35469" b="17361"/>
          <a:stretch/>
        </p:blipFill>
        <p:spPr>
          <a:xfrm>
            <a:off x="257175" y="66675"/>
            <a:ext cx="11601449" cy="6629399"/>
          </a:xfrm>
          <a:prstGeom prst="rect">
            <a:avLst/>
          </a:prstGeom>
        </p:spPr>
      </p:pic>
    </p:spTree>
    <p:extLst>
      <p:ext uri="{BB962C8B-B14F-4D97-AF65-F5344CB8AC3E}">
        <p14:creationId xmlns:p14="http://schemas.microsoft.com/office/powerpoint/2010/main" val="3700735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B58D07C-5568-4CD9-A923-32ADE6F1E7A6}"/>
              </a:ext>
            </a:extLst>
          </p:cNvPr>
          <p:cNvPicPr>
            <a:picLocks noChangeAspect="1"/>
          </p:cNvPicPr>
          <p:nvPr/>
        </p:nvPicPr>
        <p:blipFill rotWithShape="1">
          <a:blip r:embed="rId2"/>
          <a:srcRect l="18281" t="18472" r="35156" b="19167"/>
          <a:stretch/>
        </p:blipFill>
        <p:spPr>
          <a:xfrm>
            <a:off x="333375" y="161924"/>
            <a:ext cx="11506199" cy="6467475"/>
          </a:xfrm>
          <a:prstGeom prst="rect">
            <a:avLst/>
          </a:prstGeom>
        </p:spPr>
      </p:pic>
    </p:spTree>
    <p:extLst>
      <p:ext uri="{BB962C8B-B14F-4D97-AF65-F5344CB8AC3E}">
        <p14:creationId xmlns:p14="http://schemas.microsoft.com/office/powerpoint/2010/main" val="1341481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3F730CD-0255-4A82-9AFF-DDEF17B3EB39}"/>
              </a:ext>
            </a:extLst>
          </p:cNvPr>
          <p:cNvPicPr>
            <a:picLocks noChangeAspect="1"/>
          </p:cNvPicPr>
          <p:nvPr/>
        </p:nvPicPr>
        <p:blipFill rotWithShape="1">
          <a:blip r:embed="rId2"/>
          <a:srcRect l="21640" t="26805" r="35392" b="10278"/>
          <a:stretch/>
        </p:blipFill>
        <p:spPr>
          <a:xfrm>
            <a:off x="276224" y="190500"/>
            <a:ext cx="11610975" cy="6496050"/>
          </a:xfrm>
          <a:prstGeom prst="rect">
            <a:avLst/>
          </a:prstGeom>
        </p:spPr>
      </p:pic>
    </p:spTree>
    <p:extLst>
      <p:ext uri="{BB962C8B-B14F-4D97-AF65-F5344CB8AC3E}">
        <p14:creationId xmlns:p14="http://schemas.microsoft.com/office/powerpoint/2010/main" val="34145347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3A126B-D8FD-4858-809D-AAF314ECE50D}"/>
              </a:ext>
            </a:extLst>
          </p:cNvPr>
          <p:cNvPicPr>
            <a:picLocks noChangeAspect="1"/>
          </p:cNvPicPr>
          <p:nvPr/>
        </p:nvPicPr>
        <p:blipFill rotWithShape="1">
          <a:blip r:embed="rId2"/>
          <a:srcRect l="17266" t="25417" r="35234" b="12639"/>
          <a:stretch/>
        </p:blipFill>
        <p:spPr>
          <a:xfrm>
            <a:off x="295275" y="209550"/>
            <a:ext cx="11582400" cy="6324600"/>
          </a:xfrm>
          <a:prstGeom prst="rect">
            <a:avLst/>
          </a:prstGeom>
        </p:spPr>
      </p:pic>
    </p:spTree>
    <p:extLst>
      <p:ext uri="{BB962C8B-B14F-4D97-AF65-F5344CB8AC3E}">
        <p14:creationId xmlns:p14="http://schemas.microsoft.com/office/powerpoint/2010/main" val="10970758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97F0F70-0BC9-427A-BE45-571A6367ED3C}"/>
              </a:ext>
            </a:extLst>
          </p:cNvPr>
          <p:cNvPicPr>
            <a:picLocks noChangeAspect="1"/>
          </p:cNvPicPr>
          <p:nvPr/>
        </p:nvPicPr>
        <p:blipFill rotWithShape="1">
          <a:blip r:embed="rId2"/>
          <a:srcRect l="17578" t="20139" r="35313" b="17639"/>
          <a:stretch/>
        </p:blipFill>
        <p:spPr>
          <a:xfrm>
            <a:off x="209550" y="219075"/>
            <a:ext cx="11706225" cy="6343650"/>
          </a:xfrm>
          <a:prstGeom prst="rect">
            <a:avLst/>
          </a:prstGeom>
        </p:spPr>
      </p:pic>
    </p:spTree>
    <p:extLst>
      <p:ext uri="{BB962C8B-B14F-4D97-AF65-F5344CB8AC3E}">
        <p14:creationId xmlns:p14="http://schemas.microsoft.com/office/powerpoint/2010/main" val="3958676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958E5E-F18C-4E93-96F3-69A9808C9E4D}"/>
              </a:ext>
            </a:extLst>
          </p:cNvPr>
          <p:cNvPicPr>
            <a:picLocks noChangeAspect="1"/>
          </p:cNvPicPr>
          <p:nvPr/>
        </p:nvPicPr>
        <p:blipFill rotWithShape="1">
          <a:blip r:embed="rId2"/>
          <a:srcRect l="17500" t="20833" r="34844" b="20694"/>
          <a:stretch/>
        </p:blipFill>
        <p:spPr>
          <a:xfrm>
            <a:off x="200025" y="180975"/>
            <a:ext cx="11772899" cy="6457949"/>
          </a:xfrm>
          <a:prstGeom prst="rect">
            <a:avLst/>
          </a:prstGeom>
        </p:spPr>
      </p:pic>
    </p:spTree>
    <p:extLst>
      <p:ext uri="{BB962C8B-B14F-4D97-AF65-F5344CB8AC3E}">
        <p14:creationId xmlns:p14="http://schemas.microsoft.com/office/powerpoint/2010/main" val="2064956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84354AC-941B-4B63-9026-EEAE44334D3E}"/>
              </a:ext>
            </a:extLst>
          </p:cNvPr>
          <p:cNvPicPr>
            <a:picLocks noGrp="1" noChangeAspect="1"/>
          </p:cNvPicPr>
          <p:nvPr>
            <p:ph idx="1"/>
          </p:nvPr>
        </p:nvPicPr>
        <p:blipFill rotWithShape="1">
          <a:blip r:embed="rId2"/>
          <a:srcRect l="17986" t="22838" r="35471" b="15214"/>
          <a:stretch/>
        </p:blipFill>
        <p:spPr>
          <a:xfrm>
            <a:off x="266701" y="257175"/>
            <a:ext cx="11572874" cy="6429375"/>
          </a:xfrm>
          <a:prstGeom prst="rect">
            <a:avLst/>
          </a:prstGeom>
        </p:spPr>
      </p:pic>
    </p:spTree>
    <p:extLst>
      <p:ext uri="{BB962C8B-B14F-4D97-AF65-F5344CB8AC3E}">
        <p14:creationId xmlns:p14="http://schemas.microsoft.com/office/powerpoint/2010/main" val="23512077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CF8B918-D3D1-4C25-98B1-BD18093A024B}"/>
              </a:ext>
            </a:extLst>
          </p:cNvPr>
          <p:cNvPicPr>
            <a:picLocks noGrp="1" noChangeAspect="1"/>
          </p:cNvPicPr>
          <p:nvPr>
            <p:ph idx="1"/>
          </p:nvPr>
        </p:nvPicPr>
        <p:blipFill rotWithShape="1">
          <a:blip r:embed="rId2"/>
          <a:srcRect l="17001" t="17366" r="34855" b="20029"/>
          <a:stretch/>
        </p:blipFill>
        <p:spPr>
          <a:xfrm>
            <a:off x="276225" y="219075"/>
            <a:ext cx="11639549" cy="6400800"/>
          </a:xfrm>
          <a:prstGeom prst="rect">
            <a:avLst/>
          </a:prstGeom>
        </p:spPr>
      </p:pic>
    </p:spTree>
    <p:extLst>
      <p:ext uri="{BB962C8B-B14F-4D97-AF65-F5344CB8AC3E}">
        <p14:creationId xmlns:p14="http://schemas.microsoft.com/office/powerpoint/2010/main" val="32557668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E67E690-AB1A-4E6B-9D36-F64C4269C607}"/>
              </a:ext>
            </a:extLst>
          </p:cNvPr>
          <p:cNvPicPr>
            <a:picLocks noGrp="1" noChangeAspect="1"/>
          </p:cNvPicPr>
          <p:nvPr>
            <p:ph idx="1"/>
          </p:nvPr>
        </p:nvPicPr>
        <p:blipFill rotWithShape="1">
          <a:blip r:embed="rId2"/>
          <a:srcRect l="19094" t="27653" r="36456" b="11931"/>
          <a:stretch/>
        </p:blipFill>
        <p:spPr>
          <a:xfrm>
            <a:off x="247650" y="266700"/>
            <a:ext cx="11677650" cy="6677025"/>
          </a:xfrm>
          <a:prstGeom prst="rect">
            <a:avLst/>
          </a:prstGeom>
        </p:spPr>
      </p:pic>
    </p:spTree>
    <p:extLst>
      <p:ext uri="{BB962C8B-B14F-4D97-AF65-F5344CB8AC3E}">
        <p14:creationId xmlns:p14="http://schemas.microsoft.com/office/powerpoint/2010/main" val="2552215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A635EAB-11BC-4582-9ED6-9EB3FDC2ABB1}"/>
              </a:ext>
            </a:extLst>
          </p:cNvPr>
          <p:cNvSpPr>
            <a:spLocks noGrp="1"/>
          </p:cNvSpPr>
          <p:nvPr>
            <p:ph type="subTitle" idx="1"/>
          </p:nvPr>
        </p:nvSpPr>
        <p:spPr>
          <a:xfrm>
            <a:off x="604433" y="650929"/>
            <a:ext cx="11127783" cy="5695625"/>
          </a:xfrm>
        </p:spPr>
        <p:txBody>
          <a:bodyPr>
            <a:normAutofit/>
          </a:bodyPr>
          <a:lstStyle/>
          <a:p>
            <a:r>
              <a:rPr lang="en-US" sz="2800" b="1" dirty="0">
                <a:solidFill>
                  <a:srgbClr val="002060"/>
                </a:solidFill>
              </a:rPr>
              <a:t>Neuroscience</a:t>
            </a:r>
            <a:r>
              <a:rPr lang="en-US" sz="2800" dirty="0"/>
              <a:t> (or neurobiology) is the scientific study of the nervous system. It combines </a:t>
            </a:r>
            <a:r>
              <a:rPr lang="en-US" sz="2800" b="1" i="1" dirty="0">
                <a:solidFill>
                  <a:srgbClr val="FF0000"/>
                </a:solidFill>
              </a:rPr>
              <a:t>physiology, anatomy, molecular biology, developmental biology, cytology, mathematical modeling, and psychology </a:t>
            </a:r>
            <a:r>
              <a:rPr lang="en-US" sz="2800" dirty="0"/>
              <a:t>to understand the fundamental and emergent properties of neurons and neural circuits. The understanding of the biological basis of learning, </a:t>
            </a:r>
            <a:r>
              <a:rPr lang="en-US" sz="2800" b="1" dirty="0">
                <a:solidFill>
                  <a:srgbClr val="00B0F0"/>
                </a:solidFill>
              </a:rPr>
              <a:t>memory, behavior, perception, and consciousness </a:t>
            </a:r>
            <a:r>
              <a:rPr lang="en-US" sz="2800" dirty="0"/>
              <a:t>has been described by Eric Kandel as the "ultimate challenge" of the biological sciences.</a:t>
            </a:r>
          </a:p>
          <a:p>
            <a:endParaRPr lang="en-US" sz="2800" dirty="0"/>
          </a:p>
          <a:p>
            <a:r>
              <a:rPr lang="en-US" sz="2800" dirty="0"/>
              <a:t>The </a:t>
            </a:r>
            <a:r>
              <a:rPr lang="en-US" sz="2800" b="1" dirty="0">
                <a:solidFill>
                  <a:srgbClr val="FF0000"/>
                </a:solidFill>
              </a:rPr>
              <a:t>scope of neuroscience </a:t>
            </a:r>
            <a:r>
              <a:rPr lang="en-US" sz="2800" dirty="0"/>
              <a:t>has broadened over time to include different approaches used to study the </a:t>
            </a:r>
            <a:r>
              <a:rPr lang="en-US" sz="2800" b="1" dirty="0">
                <a:solidFill>
                  <a:srgbClr val="FF0000"/>
                </a:solidFill>
              </a:rPr>
              <a:t>nervous system </a:t>
            </a:r>
            <a:r>
              <a:rPr lang="en-US" sz="2800" dirty="0"/>
              <a:t>at different scales and the techniques used by neuroscientists have expanded enormously, from molecular and cellular studies of individual </a:t>
            </a:r>
            <a:r>
              <a:rPr lang="en-US" sz="2800" b="1" dirty="0">
                <a:solidFill>
                  <a:srgbClr val="00B0F0"/>
                </a:solidFill>
              </a:rPr>
              <a:t>neurons to imaging of sensory</a:t>
            </a:r>
            <a:r>
              <a:rPr lang="en-US" sz="2800" dirty="0"/>
              <a:t>, </a:t>
            </a:r>
            <a:r>
              <a:rPr lang="en-US" sz="2800" b="1" dirty="0">
                <a:solidFill>
                  <a:srgbClr val="00B0F0"/>
                </a:solidFill>
              </a:rPr>
              <a:t>motor and cognitive tasks in the brain</a:t>
            </a:r>
            <a:r>
              <a:rPr lang="en-US" sz="2800" dirty="0"/>
              <a:t>.</a:t>
            </a:r>
            <a:endParaRPr lang="en-MY" sz="2800" dirty="0"/>
          </a:p>
        </p:txBody>
      </p:sp>
    </p:spTree>
    <p:extLst>
      <p:ext uri="{BB962C8B-B14F-4D97-AF65-F5344CB8AC3E}">
        <p14:creationId xmlns:p14="http://schemas.microsoft.com/office/powerpoint/2010/main" val="26069858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8007423-3B21-4E7F-856E-72270E2FF83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698" t="10915" r="4204"/>
          <a:stretch/>
        </p:blipFill>
        <p:spPr bwMode="auto">
          <a:xfrm>
            <a:off x="219075" y="0"/>
            <a:ext cx="11772900" cy="6657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16008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FFC0EBB-B033-4E31-9D41-0941CB4803E3}"/>
              </a:ext>
            </a:extLst>
          </p:cNvPr>
          <p:cNvPicPr>
            <a:picLocks noGrp="1" noChangeAspect="1"/>
          </p:cNvPicPr>
          <p:nvPr>
            <p:ph idx="1"/>
          </p:nvPr>
        </p:nvPicPr>
        <p:blipFill rotWithShape="1">
          <a:blip r:embed="rId2"/>
          <a:srcRect l="16756" t="19992" r="35224" b="14557"/>
          <a:stretch/>
        </p:blipFill>
        <p:spPr>
          <a:xfrm>
            <a:off x="257176" y="209551"/>
            <a:ext cx="11734800" cy="6372224"/>
          </a:xfrm>
          <a:prstGeom prst="rect">
            <a:avLst/>
          </a:prstGeom>
        </p:spPr>
      </p:pic>
    </p:spTree>
    <p:extLst>
      <p:ext uri="{BB962C8B-B14F-4D97-AF65-F5344CB8AC3E}">
        <p14:creationId xmlns:p14="http://schemas.microsoft.com/office/powerpoint/2010/main" val="24316891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AA448B0-1D31-410F-B06A-A98A174CA801}"/>
              </a:ext>
            </a:extLst>
          </p:cNvPr>
          <p:cNvPicPr>
            <a:picLocks noGrp="1" noChangeAspect="1"/>
          </p:cNvPicPr>
          <p:nvPr>
            <p:ph idx="1"/>
          </p:nvPr>
        </p:nvPicPr>
        <p:blipFill rotWithShape="1">
          <a:blip r:embed="rId2"/>
          <a:srcRect l="17617" t="33346" r="35101" b="7989"/>
          <a:stretch/>
        </p:blipFill>
        <p:spPr>
          <a:xfrm>
            <a:off x="200026" y="76200"/>
            <a:ext cx="11839574" cy="6781799"/>
          </a:xfrm>
          <a:prstGeom prst="rect">
            <a:avLst/>
          </a:prstGeom>
        </p:spPr>
      </p:pic>
    </p:spTree>
    <p:extLst>
      <p:ext uri="{BB962C8B-B14F-4D97-AF65-F5344CB8AC3E}">
        <p14:creationId xmlns:p14="http://schemas.microsoft.com/office/powerpoint/2010/main" val="40059768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D73E287-BA42-43FE-B41B-9D94117BD533}"/>
              </a:ext>
            </a:extLst>
          </p:cNvPr>
          <p:cNvPicPr>
            <a:picLocks noGrp="1" noChangeAspect="1"/>
          </p:cNvPicPr>
          <p:nvPr>
            <p:ph idx="1"/>
          </p:nvPr>
        </p:nvPicPr>
        <p:blipFill rotWithShape="1">
          <a:blip r:embed="rId2"/>
          <a:srcRect l="18286" t="14622" r="36007" b="22817"/>
          <a:stretch/>
        </p:blipFill>
        <p:spPr>
          <a:xfrm>
            <a:off x="114300" y="85725"/>
            <a:ext cx="11991975" cy="6696075"/>
          </a:xfrm>
          <a:prstGeom prst="rect">
            <a:avLst/>
          </a:prstGeom>
        </p:spPr>
      </p:pic>
    </p:spTree>
    <p:extLst>
      <p:ext uri="{BB962C8B-B14F-4D97-AF65-F5344CB8AC3E}">
        <p14:creationId xmlns:p14="http://schemas.microsoft.com/office/powerpoint/2010/main" val="18439310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02934F4-3045-4CF6-9CD8-716782869F72}"/>
              </a:ext>
            </a:extLst>
          </p:cNvPr>
          <p:cNvPicPr>
            <a:picLocks noGrp="1" noChangeAspect="1"/>
          </p:cNvPicPr>
          <p:nvPr>
            <p:ph idx="1"/>
          </p:nvPr>
        </p:nvPicPr>
        <p:blipFill rotWithShape="1">
          <a:blip r:embed="rId2"/>
          <a:srcRect l="17493" t="29186" r="35348" b="8208"/>
          <a:stretch/>
        </p:blipFill>
        <p:spPr>
          <a:xfrm>
            <a:off x="304800" y="247650"/>
            <a:ext cx="11582400" cy="6286500"/>
          </a:xfrm>
          <a:prstGeom prst="rect">
            <a:avLst/>
          </a:prstGeom>
        </p:spPr>
      </p:pic>
    </p:spTree>
    <p:extLst>
      <p:ext uri="{BB962C8B-B14F-4D97-AF65-F5344CB8AC3E}">
        <p14:creationId xmlns:p14="http://schemas.microsoft.com/office/powerpoint/2010/main" val="15121126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E0B8252-87F3-4619-8C16-B70AB4E36C57}"/>
              </a:ext>
            </a:extLst>
          </p:cNvPr>
          <p:cNvPicPr>
            <a:picLocks noGrp="1" noChangeAspect="1"/>
          </p:cNvPicPr>
          <p:nvPr>
            <p:ph idx="1"/>
          </p:nvPr>
        </p:nvPicPr>
        <p:blipFill rotWithShape="1">
          <a:blip r:embed="rId2"/>
          <a:srcRect l="16755" t="18461" r="34855" b="18059"/>
          <a:stretch/>
        </p:blipFill>
        <p:spPr>
          <a:xfrm>
            <a:off x="219075" y="171450"/>
            <a:ext cx="11630025" cy="6591299"/>
          </a:xfrm>
          <a:prstGeom prst="rect">
            <a:avLst/>
          </a:prstGeom>
        </p:spPr>
      </p:pic>
    </p:spTree>
    <p:extLst>
      <p:ext uri="{BB962C8B-B14F-4D97-AF65-F5344CB8AC3E}">
        <p14:creationId xmlns:p14="http://schemas.microsoft.com/office/powerpoint/2010/main" val="40054015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864BE-0E96-405B-B03B-608A7597D1DA}"/>
              </a:ext>
            </a:extLst>
          </p:cNvPr>
          <p:cNvSpPr>
            <a:spLocks noGrp="1"/>
          </p:cNvSpPr>
          <p:nvPr>
            <p:ph type="title"/>
          </p:nvPr>
        </p:nvSpPr>
        <p:spPr>
          <a:xfrm>
            <a:off x="971550" y="1381125"/>
            <a:ext cx="10515600" cy="4229100"/>
          </a:xfrm>
        </p:spPr>
        <p:txBody>
          <a:bodyPr>
            <a:normAutofit/>
          </a:bodyPr>
          <a:lstStyle/>
          <a:p>
            <a:pPr algn="ctr"/>
            <a:r>
              <a:rPr lang="en-MY" sz="6000" b="1" dirty="0">
                <a:solidFill>
                  <a:srgbClr val="0070C0"/>
                </a:solidFill>
              </a:rPr>
              <a:t>SEKIAN</a:t>
            </a:r>
            <a:br>
              <a:rPr lang="en-MY" sz="6000" b="1" dirty="0"/>
            </a:br>
            <a:r>
              <a:rPr lang="en-MY" sz="6000" b="1" dirty="0">
                <a:solidFill>
                  <a:srgbClr val="C00000"/>
                </a:solidFill>
              </a:rPr>
              <a:t>TERIMA KASIH</a:t>
            </a:r>
          </a:p>
        </p:txBody>
      </p:sp>
    </p:spTree>
    <p:extLst>
      <p:ext uri="{BB962C8B-B14F-4D97-AF65-F5344CB8AC3E}">
        <p14:creationId xmlns:p14="http://schemas.microsoft.com/office/powerpoint/2010/main" val="1628482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918099-21D0-483E-B448-F604CA591627}"/>
              </a:ext>
            </a:extLst>
          </p:cNvPr>
          <p:cNvSpPr>
            <a:spLocks noGrp="1"/>
          </p:cNvSpPr>
          <p:nvPr>
            <p:ph idx="1"/>
          </p:nvPr>
        </p:nvSpPr>
        <p:spPr>
          <a:xfrm>
            <a:off x="285750" y="219075"/>
            <a:ext cx="11601450" cy="6343650"/>
          </a:xfrm>
        </p:spPr>
        <p:txBody>
          <a:bodyPr>
            <a:normAutofit fontScale="92500" lnSpcReduction="20000"/>
          </a:bodyPr>
          <a:lstStyle/>
          <a:p>
            <a:r>
              <a:rPr lang="en-US" b="1" dirty="0">
                <a:solidFill>
                  <a:srgbClr val="C00000"/>
                </a:solidFill>
              </a:rPr>
              <a:t>Physiology </a:t>
            </a:r>
            <a:r>
              <a:rPr lang="en-US" dirty="0"/>
              <a:t>from Ancient Greek(physis) 'nature, origin', and -</a:t>
            </a:r>
            <a:r>
              <a:rPr lang="en-US" dirty="0" err="1"/>
              <a:t>λογί</a:t>
            </a:r>
            <a:r>
              <a:rPr lang="en-US" dirty="0"/>
              <a:t>α (-logia) 'study ofis the scientific study of functions and mechanisms in a living system. As a sub-discipline of biology, physiology focuses on how organisms, organ systems, individual organs, cells, and biomolecules carry out the chemical and physical functions in a living system</a:t>
            </a:r>
          </a:p>
          <a:p>
            <a:endParaRPr lang="en-US" dirty="0"/>
          </a:p>
          <a:p>
            <a:r>
              <a:rPr lang="en-US" b="1" dirty="0">
                <a:solidFill>
                  <a:srgbClr val="C00000"/>
                </a:solidFill>
              </a:rPr>
              <a:t>Anatomy</a:t>
            </a:r>
            <a:r>
              <a:rPr lang="en-US" dirty="0"/>
              <a:t> is the branch of biology concerned with the study of the structure of organisms and their parts. Anatomy is a branch of natural science which deals with the structural organization of living things</a:t>
            </a:r>
          </a:p>
          <a:p>
            <a:endParaRPr lang="en-US" dirty="0"/>
          </a:p>
          <a:p>
            <a:r>
              <a:rPr lang="en-US" b="1" dirty="0">
                <a:solidFill>
                  <a:srgbClr val="C00000"/>
                </a:solidFill>
              </a:rPr>
              <a:t>Molecular biology </a:t>
            </a:r>
            <a:r>
              <a:rPr lang="en-US" dirty="0"/>
              <a:t>is the branch of biology that concerns the molecular basis of biological activity in and between cells, including molecular synthesis, modification, mechanisms and interactions</a:t>
            </a:r>
          </a:p>
          <a:p>
            <a:endParaRPr lang="en-US" dirty="0"/>
          </a:p>
          <a:p>
            <a:r>
              <a:rPr lang="en-US" b="1" dirty="0">
                <a:solidFill>
                  <a:srgbClr val="C00000"/>
                </a:solidFill>
              </a:rPr>
              <a:t>Developmental biology </a:t>
            </a:r>
            <a:r>
              <a:rPr lang="en-US" dirty="0"/>
              <a:t>is the study of the process by which animals and plants grow and develop. Developmental biology also encompasses the biology of regeneration, asexual reproduction, metamorphosis, and the growth and differentiation of stem cells in the adult organism.</a:t>
            </a:r>
            <a:endParaRPr lang="en-MY" dirty="0"/>
          </a:p>
        </p:txBody>
      </p:sp>
    </p:spTree>
    <p:extLst>
      <p:ext uri="{BB962C8B-B14F-4D97-AF65-F5344CB8AC3E}">
        <p14:creationId xmlns:p14="http://schemas.microsoft.com/office/powerpoint/2010/main" val="305583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AFAB8D-AAF5-42AE-B8B1-6CB9B5BB83E1}"/>
              </a:ext>
            </a:extLst>
          </p:cNvPr>
          <p:cNvSpPr>
            <a:spLocks noGrp="1"/>
          </p:cNvSpPr>
          <p:nvPr>
            <p:ph idx="1"/>
          </p:nvPr>
        </p:nvSpPr>
        <p:spPr>
          <a:xfrm>
            <a:off x="238125" y="200025"/>
            <a:ext cx="11115675" cy="6419850"/>
          </a:xfrm>
        </p:spPr>
        <p:txBody>
          <a:bodyPr/>
          <a:lstStyle/>
          <a:p>
            <a:r>
              <a:rPr lang="en-US" b="1" i="1" dirty="0">
                <a:solidFill>
                  <a:srgbClr val="C00000"/>
                </a:solidFill>
              </a:rPr>
              <a:t>cytology</a:t>
            </a:r>
            <a:r>
              <a:rPr lang="en-US" dirty="0"/>
              <a:t> is a branch of biology studying the structure and function of the cell, also known as the basic unit of life.</a:t>
            </a:r>
          </a:p>
          <a:p>
            <a:endParaRPr lang="en-US" dirty="0"/>
          </a:p>
          <a:p>
            <a:r>
              <a:rPr lang="en-US" b="1" i="1" dirty="0">
                <a:solidFill>
                  <a:srgbClr val="C00000"/>
                </a:solidFill>
              </a:rPr>
              <a:t>A mathematical model </a:t>
            </a:r>
            <a:r>
              <a:rPr lang="en-US" dirty="0"/>
              <a:t>is a description of a system using mathematical concepts and language.</a:t>
            </a:r>
          </a:p>
          <a:p>
            <a:endParaRPr lang="en-US" dirty="0"/>
          </a:p>
          <a:p>
            <a:r>
              <a:rPr lang="en-US" b="1" i="1" dirty="0">
                <a:solidFill>
                  <a:srgbClr val="C00000"/>
                </a:solidFill>
              </a:rPr>
              <a:t>Psychology</a:t>
            </a:r>
            <a:r>
              <a:rPr lang="en-US" dirty="0"/>
              <a:t> is the science of mind and behavior. Psychology includes the study of conscious and unconscious phenomena, as well as feeling and thought.</a:t>
            </a:r>
          </a:p>
          <a:p>
            <a:endParaRPr lang="en-US" dirty="0"/>
          </a:p>
          <a:p>
            <a:r>
              <a:rPr lang="en-US" b="1" i="1" dirty="0">
                <a:solidFill>
                  <a:srgbClr val="C00000"/>
                </a:solidFill>
              </a:rPr>
              <a:t>A neuron </a:t>
            </a:r>
            <a:r>
              <a:rPr lang="en-US" dirty="0"/>
              <a:t>or nerve cell is an electrically excitable cell[1] that communicates with other cells via specialized connections called synapses. It is the main component of nervous tissue in all animals</a:t>
            </a:r>
            <a:endParaRPr lang="en-MY" dirty="0"/>
          </a:p>
        </p:txBody>
      </p:sp>
    </p:spTree>
    <p:extLst>
      <p:ext uri="{BB962C8B-B14F-4D97-AF65-F5344CB8AC3E}">
        <p14:creationId xmlns:p14="http://schemas.microsoft.com/office/powerpoint/2010/main" val="1400070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0C021A-D11F-4CA0-AFE2-1254426DAD78}"/>
              </a:ext>
            </a:extLst>
          </p:cNvPr>
          <p:cNvSpPr>
            <a:spLocks noGrp="1"/>
          </p:cNvSpPr>
          <p:nvPr>
            <p:ph idx="1"/>
          </p:nvPr>
        </p:nvSpPr>
        <p:spPr>
          <a:xfrm>
            <a:off x="200025" y="171450"/>
            <a:ext cx="11791950" cy="6410325"/>
          </a:xfrm>
        </p:spPr>
        <p:txBody>
          <a:bodyPr>
            <a:normAutofit fontScale="92500" lnSpcReduction="20000"/>
          </a:bodyPr>
          <a:lstStyle/>
          <a:p>
            <a:r>
              <a:rPr lang="en-US" b="1" i="1" dirty="0">
                <a:solidFill>
                  <a:srgbClr val="C00000"/>
                </a:solidFill>
              </a:rPr>
              <a:t>A neural circuit </a:t>
            </a:r>
            <a:r>
              <a:rPr lang="en-US" dirty="0"/>
              <a:t>is a population of neurons interconnected by synapses to carry out a specific function when activated.</a:t>
            </a:r>
          </a:p>
          <a:p>
            <a:endParaRPr lang="en-US" dirty="0"/>
          </a:p>
          <a:p>
            <a:r>
              <a:rPr lang="en-US" b="1" i="1" dirty="0">
                <a:solidFill>
                  <a:srgbClr val="C00000"/>
                </a:solidFill>
              </a:rPr>
              <a:t>Learning</a:t>
            </a:r>
            <a:r>
              <a:rPr lang="en-US" dirty="0"/>
              <a:t> is the process of acquiring new understanding, knowledge, behaviors, skills, values, attitudes, and preferences.</a:t>
            </a:r>
          </a:p>
          <a:p>
            <a:endParaRPr lang="en-US" dirty="0"/>
          </a:p>
          <a:p>
            <a:r>
              <a:rPr lang="en-US" b="1" i="1" dirty="0">
                <a:solidFill>
                  <a:srgbClr val="C00000"/>
                </a:solidFill>
              </a:rPr>
              <a:t>Memory</a:t>
            </a:r>
            <a:r>
              <a:rPr lang="en-US" dirty="0"/>
              <a:t> is the faculty of the brain by which data or information is encoded, stored, and retrieved when needed. It is the retention of information over time for the purpose of influencing future action.</a:t>
            </a:r>
          </a:p>
          <a:p>
            <a:endParaRPr lang="en-US" dirty="0"/>
          </a:p>
          <a:p>
            <a:r>
              <a:rPr lang="en-US" b="1" i="1" dirty="0">
                <a:solidFill>
                  <a:srgbClr val="C00000"/>
                </a:solidFill>
              </a:rPr>
              <a:t>Behavior</a:t>
            </a:r>
            <a:r>
              <a:rPr lang="en-US" dirty="0"/>
              <a:t> is the actions and mannerisms made by individuals, organisms, systems or artificial entities in conjunction with themselves or their environment, which includes the other systems or organisms around as well as the (inanimate) physical environment.</a:t>
            </a:r>
          </a:p>
          <a:p>
            <a:endParaRPr lang="en-US" dirty="0"/>
          </a:p>
          <a:p>
            <a:r>
              <a:rPr lang="en-US" b="1" i="1" dirty="0">
                <a:solidFill>
                  <a:srgbClr val="C00000"/>
                </a:solidFill>
              </a:rPr>
              <a:t>Perception</a:t>
            </a:r>
            <a:r>
              <a:rPr lang="en-US" dirty="0"/>
              <a:t> (from the Latin </a:t>
            </a:r>
            <a:r>
              <a:rPr lang="en-US" dirty="0" err="1"/>
              <a:t>perceptio</a:t>
            </a:r>
            <a:r>
              <a:rPr lang="en-US" dirty="0"/>
              <a:t>, meaning gathering or receiving) is the organization, identification, and interpretation of sensory information in order to represent and understand the presented information or environment</a:t>
            </a:r>
          </a:p>
          <a:p>
            <a:endParaRPr lang="en-MY" dirty="0"/>
          </a:p>
        </p:txBody>
      </p:sp>
    </p:spTree>
    <p:extLst>
      <p:ext uri="{BB962C8B-B14F-4D97-AF65-F5344CB8AC3E}">
        <p14:creationId xmlns:p14="http://schemas.microsoft.com/office/powerpoint/2010/main" val="1873249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1D112D-FE37-47BC-B389-6B355FAEC129}"/>
              </a:ext>
            </a:extLst>
          </p:cNvPr>
          <p:cNvSpPr>
            <a:spLocks noGrp="1"/>
          </p:cNvSpPr>
          <p:nvPr>
            <p:ph idx="1"/>
          </p:nvPr>
        </p:nvSpPr>
        <p:spPr>
          <a:xfrm>
            <a:off x="190499" y="206374"/>
            <a:ext cx="11763375" cy="6423025"/>
          </a:xfrm>
        </p:spPr>
        <p:txBody>
          <a:bodyPr/>
          <a:lstStyle/>
          <a:p>
            <a:r>
              <a:rPr lang="en-US" b="1" i="1" dirty="0">
                <a:solidFill>
                  <a:srgbClr val="C00000"/>
                </a:solidFill>
              </a:rPr>
              <a:t>Consciousness</a:t>
            </a:r>
            <a:r>
              <a:rPr lang="en-US" dirty="0"/>
              <a:t> at its simplest is "sentience or awareness of internal or external existence.</a:t>
            </a:r>
          </a:p>
          <a:p>
            <a:endParaRPr lang="en-US" dirty="0"/>
          </a:p>
          <a:p>
            <a:r>
              <a:rPr lang="en-US" b="1" i="1" dirty="0">
                <a:solidFill>
                  <a:srgbClr val="C00000"/>
                </a:solidFill>
              </a:rPr>
              <a:t>Sensory neurons</a:t>
            </a:r>
            <a:r>
              <a:rPr lang="en-US" dirty="0"/>
              <a:t>, also known as afferent neurons, are neurons in the nervous system, that convert a specific type of stimulus, via their receptors, into action potentials or graded potentials.</a:t>
            </a:r>
          </a:p>
          <a:p>
            <a:endParaRPr lang="en-US" dirty="0"/>
          </a:p>
          <a:p>
            <a:r>
              <a:rPr lang="en-US" b="1" i="1" dirty="0">
                <a:solidFill>
                  <a:srgbClr val="C00000"/>
                </a:solidFill>
              </a:rPr>
              <a:t>A motor neuron </a:t>
            </a:r>
            <a:r>
              <a:rPr lang="en-US" dirty="0"/>
              <a:t>(or motoneuron) is a neuron whose cell body is located in the motor cortex, brainstem or the spinal cord, and whose axon (fiber) projects to the spinal cord or outside of the spinal cord to directly or indirectly control effector organs, mainly muscles and glands</a:t>
            </a:r>
          </a:p>
          <a:p>
            <a:endParaRPr lang="en-US" dirty="0"/>
          </a:p>
          <a:p>
            <a:r>
              <a:rPr lang="en-US" b="1" i="1" dirty="0">
                <a:solidFill>
                  <a:srgbClr val="C00000"/>
                </a:solidFill>
              </a:rPr>
              <a:t>Cognition</a:t>
            </a:r>
            <a:r>
              <a:rPr lang="en-US" dirty="0"/>
              <a:t> refers to "the mental action or process of acquiring knowledge and understanding through thought, experience, and the senses</a:t>
            </a:r>
            <a:endParaRPr lang="en-MY" dirty="0"/>
          </a:p>
        </p:txBody>
      </p:sp>
    </p:spTree>
    <p:extLst>
      <p:ext uri="{BB962C8B-B14F-4D97-AF65-F5344CB8AC3E}">
        <p14:creationId xmlns:p14="http://schemas.microsoft.com/office/powerpoint/2010/main" val="2402757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6526F-BD07-40E0-B93C-A2E42EAA6C5F}"/>
              </a:ext>
            </a:extLst>
          </p:cNvPr>
          <p:cNvSpPr>
            <a:spLocks noGrp="1"/>
          </p:cNvSpPr>
          <p:nvPr>
            <p:ph type="title"/>
          </p:nvPr>
        </p:nvSpPr>
        <p:spPr>
          <a:xfrm>
            <a:off x="209549" y="365125"/>
            <a:ext cx="11839575" cy="644525"/>
          </a:xfrm>
        </p:spPr>
        <p:txBody>
          <a:bodyPr>
            <a:normAutofit fontScale="90000"/>
          </a:bodyPr>
          <a:lstStyle/>
          <a:p>
            <a:pPr algn="ctr"/>
            <a:r>
              <a:rPr lang="en-MY" b="1" cap="all" dirty="0">
                <a:solidFill>
                  <a:srgbClr val="C00000"/>
                </a:solidFill>
              </a:rPr>
              <a:t>Teaching and learning in Malaysian context</a:t>
            </a:r>
          </a:p>
        </p:txBody>
      </p:sp>
      <p:pic>
        <p:nvPicPr>
          <p:cNvPr id="4" name="Picture 3">
            <a:extLst>
              <a:ext uri="{FF2B5EF4-FFF2-40B4-BE49-F238E27FC236}">
                <a16:creationId xmlns:a16="http://schemas.microsoft.com/office/drawing/2014/main" id="{977A9959-0DC0-4890-94A4-31451D4132D9}"/>
              </a:ext>
            </a:extLst>
          </p:cNvPr>
          <p:cNvPicPr>
            <a:picLocks noChangeAspect="1"/>
          </p:cNvPicPr>
          <p:nvPr/>
        </p:nvPicPr>
        <p:blipFill rotWithShape="1">
          <a:blip r:embed="rId2"/>
          <a:srcRect l="16992" t="24292" r="34961" b="12810"/>
          <a:stretch/>
        </p:blipFill>
        <p:spPr>
          <a:xfrm>
            <a:off x="714375" y="1009650"/>
            <a:ext cx="10791825" cy="5095875"/>
          </a:xfrm>
          <a:prstGeom prst="rect">
            <a:avLst/>
          </a:prstGeom>
        </p:spPr>
      </p:pic>
    </p:spTree>
    <p:extLst>
      <p:ext uri="{BB962C8B-B14F-4D97-AF65-F5344CB8AC3E}">
        <p14:creationId xmlns:p14="http://schemas.microsoft.com/office/powerpoint/2010/main" val="1006143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F0C841B-496B-47D7-90CA-4F25104F92E0}"/>
              </a:ext>
            </a:extLst>
          </p:cNvPr>
          <p:cNvPicPr>
            <a:picLocks noChangeAspect="1"/>
          </p:cNvPicPr>
          <p:nvPr/>
        </p:nvPicPr>
        <p:blipFill rotWithShape="1">
          <a:blip r:embed="rId2"/>
          <a:srcRect l="17656" t="21667" r="35000" b="13750"/>
          <a:stretch/>
        </p:blipFill>
        <p:spPr>
          <a:xfrm>
            <a:off x="304800" y="333376"/>
            <a:ext cx="11468100" cy="6353174"/>
          </a:xfrm>
          <a:prstGeom prst="rect">
            <a:avLst/>
          </a:prstGeom>
        </p:spPr>
      </p:pic>
    </p:spTree>
    <p:extLst>
      <p:ext uri="{BB962C8B-B14F-4D97-AF65-F5344CB8AC3E}">
        <p14:creationId xmlns:p14="http://schemas.microsoft.com/office/powerpoint/2010/main" val="2303576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D52C08A-CCD0-44F5-BDA4-968D96536053}"/>
              </a:ext>
            </a:extLst>
          </p:cNvPr>
          <p:cNvPicPr>
            <a:picLocks noChangeAspect="1"/>
          </p:cNvPicPr>
          <p:nvPr/>
        </p:nvPicPr>
        <p:blipFill rotWithShape="1">
          <a:blip r:embed="rId2"/>
          <a:srcRect l="17657" t="18472" r="35468" b="18611"/>
          <a:stretch/>
        </p:blipFill>
        <p:spPr>
          <a:xfrm>
            <a:off x="295275" y="190500"/>
            <a:ext cx="11544300" cy="6477000"/>
          </a:xfrm>
          <a:prstGeom prst="rect">
            <a:avLst/>
          </a:prstGeom>
        </p:spPr>
      </p:pic>
    </p:spTree>
    <p:extLst>
      <p:ext uri="{BB962C8B-B14F-4D97-AF65-F5344CB8AC3E}">
        <p14:creationId xmlns:p14="http://schemas.microsoft.com/office/powerpoint/2010/main" val="38980142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TotalTime>
  <Words>719</Words>
  <Application>Microsoft Office PowerPoint</Application>
  <PresentationFormat>Widescreen</PresentationFormat>
  <Paragraphs>40</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Calibri Light</vt:lpstr>
      <vt:lpstr>Office Theme</vt:lpstr>
      <vt:lpstr>TEACHING AND LEARNING BASED ON NEUROSCIENCE</vt:lpstr>
      <vt:lpstr>PowerPoint Presentation</vt:lpstr>
      <vt:lpstr>PowerPoint Presentation</vt:lpstr>
      <vt:lpstr>PowerPoint Presentation</vt:lpstr>
      <vt:lpstr>PowerPoint Presentation</vt:lpstr>
      <vt:lpstr>PowerPoint Presentation</vt:lpstr>
      <vt:lpstr>Teaching and learning in Malaysian context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SEKIAN TERIMA KASIH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AND LEARNING BASED ON NEUROSCIENCE</dc:title>
  <dc:creator>User</dc:creator>
  <cp:lastModifiedBy>User</cp:lastModifiedBy>
  <cp:revision>10</cp:revision>
  <dcterms:created xsi:type="dcterms:W3CDTF">2020-10-16T13:54:31Z</dcterms:created>
  <dcterms:modified xsi:type="dcterms:W3CDTF">2020-10-16T15:23:36Z</dcterms:modified>
</cp:coreProperties>
</file>